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77" r:id="rId4"/>
    <p:sldId id="267" r:id="rId5"/>
    <p:sldId id="30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3" r:id="rId15"/>
    <p:sldId id="259" r:id="rId16"/>
    <p:sldId id="260" r:id="rId17"/>
    <p:sldId id="289" r:id="rId18"/>
    <p:sldId id="30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035"/>
    <a:srgbClr val="00A44A"/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BC1D-93EE-474A-981B-21F0B1C70E63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CE4A-D249-4C88-B57A-8C67A720404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CE4A-D249-4C88-B57A-8C67A720404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9CE4A-D249-4C88-B57A-8C67A720404C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5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0313CF-76AF-49BA-A575-81FD9A45B626}" type="datetimeFigureOut">
              <a:rPr lang="pl-PL" smtClean="0"/>
              <a:pPr/>
              <a:t>03.09.2024</a:t>
            </a:fld>
            <a:endParaRPr lang="pl-P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DCC95-4999-4EDF-B178-116506A265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pm227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zedszkole2elodz.edu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28" y="2143116"/>
            <a:ext cx="6400800" cy="1998674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Jak ułatwić dziecku start w przedszkolu</a:t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Kilka uwag – mogą się przydać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405703-4006-4A76-B17F-356ED7598FB6}"/>
              </a:ext>
            </a:extLst>
          </p:cNvPr>
          <p:cNvSpPr txBox="1"/>
          <p:nvPr/>
        </p:nvSpPr>
        <p:spPr>
          <a:xfrm>
            <a:off x="5436096" y="7647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PM 227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214422"/>
            <a:ext cx="7696200" cy="38576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l-PL" sz="2400" b="1" dirty="0"/>
              <a:t>Nie krytykować prób samodzielności – dziecko będzie pewniejsze siebie w grupie. </a:t>
            </a:r>
          </a:p>
          <a:p>
            <a:pPr>
              <a:buNone/>
            </a:pPr>
            <a:endParaRPr lang="pl-PL" sz="2400" b="1" dirty="0"/>
          </a:p>
          <a:p>
            <a:pPr>
              <a:buBlip>
                <a:blip r:embed="rId2"/>
              </a:buBlip>
            </a:pPr>
            <a:r>
              <a:rPr lang="pl-PL" sz="2400" b="1" dirty="0"/>
              <a:t> Nie mówić o spaniu w przedszkolu – większość dzieci boi się tego, dlatego leżakowanie lepiej jest nazywać po prostu odpoczynkiem.</a:t>
            </a:r>
          </a:p>
          <a:p>
            <a:pPr>
              <a:buNone/>
            </a:pPr>
            <a:endParaRPr lang="pl-PL" sz="2400" b="1" dirty="0"/>
          </a:p>
          <a:p>
            <a:pPr>
              <a:buBlip>
                <a:blip r:embed="rId2"/>
              </a:buBlip>
            </a:pPr>
            <a:r>
              <a:rPr lang="pl-PL" sz="2400" b="1" dirty="0"/>
              <a:t>Nie dawać dziecku nowych nieznanych mu rzeczy – np. do przebrania – gdyż wzmagają poczucie zagubienia w nowym nieznanym otoczeniu, natomiast stare dodają otuchy.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GDY RODZIC NIEPOKOI SIĘ O...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>
              <a:buNone/>
            </a:pPr>
            <a:r>
              <a:rPr lang="pl-PL" b="1" dirty="0"/>
              <a:t>........ LEŻAKOWANIE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571612"/>
            <a:ext cx="7696200" cy="3657600"/>
          </a:xfrm>
        </p:spPr>
        <p:txBody>
          <a:bodyPr/>
          <a:lstStyle/>
          <a:p>
            <a:pPr lvl="0">
              <a:buBlip>
                <a:blip r:embed="rId2"/>
              </a:buBlip>
            </a:pPr>
            <a:endParaRPr lang="pl-PL" sz="2400" b="1" dirty="0"/>
          </a:p>
          <a:p>
            <a:pPr lvl="0">
              <a:buBlip>
                <a:blip r:embed="rId2"/>
              </a:buBlip>
            </a:pPr>
            <a:r>
              <a:rPr lang="pl-PL" sz="2400" b="1" dirty="0"/>
              <a:t>W przedszkolu nie leżakujemy – ODPOCZYWAMY</a:t>
            </a:r>
          </a:p>
          <a:p>
            <a:pPr lvl="0">
              <a:buBlip>
                <a:blip r:embed="rId2"/>
              </a:buBlip>
            </a:pPr>
            <a:r>
              <a:rPr lang="pl-PL" sz="2400" b="1" dirty="0"/>
              <a:t>Dzieci NIE SĄ ZMUSZANE do spania</a:t>
            </a:r>
          </a:p>
          <a:p>
            <a:pPr lvl="0">
              <a:buBlip>
                <a:blip r:embed="rId2"/>
              </a:buBlip>
            </a:pPr>
            <a:r>
              <a:rPr lang="pl-PL" sz="2400" b="1" dirty="0"/>
              <a:t>Podczas odpoczynku dzieci - WŁĄCZAMY MUZYKĘ RELAKSACYJNĄ</a:t>
            </a:r>
          </a:p>
          <a:p>
            <a:pPr lvl="0">
              <a:buBlip>
                <a:blip r:embed="rId2"/>
              </a:buBlip>
            </a:pPr>
            <a:r>
              <a:rPr lang="pl-PL" sz="2400" b="1" dirty="0"/>
              <a:t>Nawet dzieci, które "nie chcą spać" - zmęczone ilością aktywności w ciągu dnia – zasypiają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071546"/>
            <a:ext cx="7696200" cy="6286544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pl-PL" sz="2400" b="1" dirty="0"/>
              <a:t>Nie jest dobrym pomysłem zbyt częste i zbyt długie odbieranie dziecka przed odpoczynkiem - tylko odwlekamy moment który kiedyś nastąpi;</a:t>
            </a:r>
          </a:p>
          <a:p>
            <a:pPr lvl="0">
              <a:buNone/>
            </a:pPr>
            <a:endParaRPr lang="pl-PL" sz="2400" b="1" dirty="0"/>
          </a:p>
          <a:p>
            <a:pPr lvl="0">
              <a:buBlip>
                <a:blip r:embed="rId2"/>
              </a:buBlip>
            </a:pPr>
            <a:r>
              <a:rPr lang="pl-PL" sz="2400" b="1" dirty="0"/>
              <a:t>Dzieci mające "problemy" z odpoczynkiem - głaskamy, tulimy i szeptamy miłe słówka - to je uspokaja.........</a:t>
            </a:r>
          </a:p>
          <a:p>
            <a:pPr lvl="0">
              <a:buNone/>
            </a:pPr>
            <a:endParaRPr lang="pl-PL" sz="2400" b="1" dirty="0"/>
          </a:p>
          <a:p>
            <a:pPr lvl="0">
              <a:buBlip>
                <a:blip r:embed="rId2"/>
              </a:buBlip>
            </a:pPr>
            <a:r>
              <a:rPr lang="pl-PL" sz="2400" b="1" dirty="0"/>
              <a:t>Pomagamy dzieciom przebierać się przed i po odpoczynku, zachęcając jednocześnie do samoobsługi</a:t>
            </a:r>
          </a:p>
          <a:p>
            <a:endParaRPr lang="pl-PL" sz="2400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428604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>
                <a:solidFill>
                  <a:srgbClr val="FF0000"/>
                </a:solidFill>
              </a:rPr>
              <a:t>JESTEM PRZEDSZKOLAKIEM</a:t>
            </a:r>
            <a:endParaRPr lang="pl-PL" sz="2000" dirty="0">
              <a:solidFill>
                <a:srgbClr val="FF0000"/>
              </a:solidFill>
            </a:endParaRP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JUŻ MOGĘ I POTRAFIĘ:</a:t>
            </a:r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/>
              <a:t>samodzielnie jeść (umiem pić z kubeczka, gryźć pokarmy twarde np. jabłko, marchewkę),</a:t>
            </a:r>
          </a:p>
          <a:p>
            <a:r>
              <a:rPr lang="pl-PL" sz="2000" dirty="0"/>
              <a:t>korzystać z toalety, sygnalizować swoje potrzeby fizjologiczne,</a:t>
            </a:r>
          </a:p>
          <a:p>
            <a:r>
              <a:rPr lang="pl-PL" sz="2000" dirty="0"/>
              <a:t>samodzielnie umyć buzię i ręce,</a:t>
            </a:r>
          </a:p>
          <a:p>
            <a:r>
              <a:rPr lang="pl-PL" sz="2000" dirty="0"/>
              <a:t>samodzielnie zdejmować i zakładać podstawowe części garderoby,</a:t>
            </a:r>
          </a:p>
          <a:p>
            <a:r>
              <a:rPr lang="pl-PL" sz="2000" dirty="0"/>
              <a:t>rozpoznawać swoje rzeczy wśród innych,</a:t>
            </a:r>
          </a:p>
          <a:p>
            <a:r>
              <a:rPr lang="pl-PL" sz="2000" dirty="0"/>
              <a:t>próbować samodzielnie wycierać nos,</a:t>
            </a:r>
          </a:p>
          <a:p>
            <a:r>
              <a:rPr lang="pl-PL" sz="2000" dirty="0"/>
              <a:t>znać swoje imię i nazwisko,</a:t>
            </a:r>
          </a:p>
          <a:p>
            <a:r>
              <a:rPr lang="pl-PL" sz="2000" dirty="0"/>
              <a:t>mówić tak aby rozumieli mnie dorośli,</a:t>
            </a:r>
          </a:p>
          <a:p>
            <a:r>
              <a:rPr lang="pl-PL" sz="2000" dirty="0"/>
              <a:t>poprosić lub zapytać o coś, </a:t>
            </a:r>
          </a:p>
          <a:p>
            <a:r>
              <a:rPr lang="pl-PL" sz="2000" dirty="0"/>
              <a:t>w miarę rytmiczne chodzić po schodach przy poręczy </a:t>
            </a:r>
          </a:p>
          <a:p>
            <a:pPr algn="ctr">
              <a:tabLst>
                <a:tab pos="1698625" algn="l"/>
                <a:tab pos="2235200" algn="l"/>
                <a:tab pos="3860800" algn="l"/>
              </a:tabLst>
            </a:pPr>
            <a:r>
              <a:rPr lang="pl-PL" sz="2000" dirty="0"/>
              <a:t>               zostać z kimś innym na jakiś czas (babcią, ciocią,        sąsiadką).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6870700" cy="1600200"/>
          </a:xfrm>
        </p:spPr>
        <p:txBody>
          <a:bodyPr/>
          <a:lstStyle/>
          <a:p>
            <a:br>
              <a:rPr lang="pl-P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pl-P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Ramowy rozkład dnia w Przedszkolu</a:t>
            </a:r>
            <a:br>
              <a:rPr lang="pl-P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828800"/>
            <a:ext cx="8246720" cy="3657600"/>
          </a:xfrm>
        </p:spPr>
        <p:txBody>
          <a:bodyPr/>
          <a:lstStyle/>
          <a:p>
            <a:r>
              <a:rPr lang="pl-PL" sz="2000" b="1" dirty="0"/>
              <a:t>6</a:t>
            </a:r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.30 -  8.15 - Schodzenie się dzieci. Praca indywidualna, zabawy dowolne dzieci.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8.15 -  8</a:t>
            </a:r>
            <a:r>
              <a:rPr lang="pl-PL" sz="2000" b="1" dirty="0"/>
              <a:t>.30</a:t>
            </a:r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Zabawy ruchowe, przygotowanie do śniadania. </a:t>
            </a:r>
          </a:p>
          <a:p>
            <a:r>
              <a:rPr lang="pl-PL" sz="2000" b="1" dirty="0"/>
              <a:t>8.30</a:t>
            </a:r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  9.00 - ŚNIADANIE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9.00 - 10.30 - Zajęcia obowiązkowe</a:t>
            </a:r>
            <a:r>
              <a:rPr lang="pl-PL" sz="2000" b="1" dirty="0"/>
              <a:t>, rytmika, język angielski</a:t>
            </a:r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10.30 - 11.15 - Zabawy w ogrodzie, spacery. Obserwacje przyrodnicze, techniczne.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11.15 - 11.30 - Przygotowanie do obiadu.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11.30 - 12.00 - OBIAD </a:t>
            </a:r>
          </a:p>
          <a:p>
            <a:endParaRPr lang="pl-PL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0074" y="1857340"/>
            <a:ext cx="7743852" cy="5000660"/>
          </a:xfrm>
        </p:spPr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12.00 - 12.30 - Czynności higieniczne. </a:t>
            </a:r>
          </a:p>
          <a:p>
            <a:r>
              <a:rPr lang="pl-PL" sz="2000" b="1" dirty="0"/>
              <a:t>12.30 – 14.00 </a:t>
            </a:r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Leżakowanie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14.00 - 14.15 - Przygotowanie do podwieczorku. Zabawy ruchowe.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14.15 - 14.45 - PODWIECZOREK </a:t>
            </a:r>
          </a:p>
          <a:p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14.45 </a:t>
            </a:r>
            <a:r>
              <a:rPr lang="pl-PL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- 17.00 </a:t>
            </a:r>
            <a:r>
              <a:rPr lang="pl-PL" sz="2000" b="1"/>
              <a:t> </a:t>
            </a:r>
            <a:r>
              <a:rPr lang="pl-PL" sz="2000" b="1" dirty="0"/>
              <a:t>- </a:t>
            </a:r>
            <a:r>
              <a:rPr lang="pl-PL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Zabawy swobodne dzieci w sali lub w ogrodzie. Sprzątanie zabawek. Porządkowanie kącików zainteresowań. Rozchodzenie się dzieci. </a:t>
            </a:r>
          </a:p>
          <a:p>
            <a:endParaRPr lang="pl-PL" sz="2000" b="1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Rzeczy niezbędne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65760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209035"/>
                </a:solidFill>
              </a:rPr>
              <a:t>Ubrania na zmianę </a:t>
            </a:r>
            <a:r>
              <a:rPr lang="pl-PL" altLang="pl-PL" sz="2000" b="1" dirty="0"/>
              <a:t>-  majteczki, skarpetki, koszulka, rajstopki. Zapasowe ubranie wieszamy w szatni, najlepiej w torbie płóciennej. </a:t>
            </a:r>
          </a:p>
          <a:p>
            <a:pPr marL="0" lvl="0" indent="0">
              <a:buNone/>
            </a:pPr>
            <a:r>
              <a:rPr lang="pl-PL" sz="2000" b="1" dirty="0">
                <a:solidFill>
                  <a:srgbClr val="209035"/>
                </a:solidFill>
              </a:rPr>
              <a:t>Kapcie</a:t>
            </a:r>
            <a:r>
              <a:rPr lang="pl-PL" sz="2000" b="1" dirty="0"/>
              <a:t> -</a:t>
            </a:r>
            <a:r>
              <a:rPr lang="pl-PL" altLang="pl-PL" sz="2000" b="1" dirty="0"/>
              <a:t> spód zapobiegający poślizgowi, możliwie jak najłatwiejsze do zakładania</a:t>
            </a:r>
          </a:p>
          <a:p>
            <a:pPr marL="0" lvl="0" indent="0">
              <a:buNone/>
            </a:pPr>
            <a:r>
              <a:rPr lang="pl-PL" sz="2000" b="1" dirty="0">
                <a:solidFill>
                  <a:srgbClr val="209035"/>
                </a:solidFill>
              </a:rPr>
              <a:t>Do leżakowania:</a:t>
            </a:r>
            <a:endParaRPr lang="pl-PL" altLang="pl-PL" sz="2000" b="1" dirty="0">
              <a:solidFill>
                <a:srgbClr val="209035"/>
              </a:solidFill>
            </a:endParaRPr>
          </a:p>
          <a:p>
            <a:pPr marL="0" lvl="0" indent="0">
              <a:buNone/>
            </a:pPr>
            <a:r>
              <a:rPr lang="pl-PL" altLang="pl-PL" sz="2000" b="1" dirty="0">
                <a:solidFill>
                  <a:srgbClr val="209035"/>
                </a:solidFill>
              </a:rPr>
              <a:t>Piżamka</a:t>
            </a:r>
            <a:r>
              <a:rPr lang="pl-PL" altLang="pl-PL" sz="2000" b="1" dirty="0"/>
              <a:t> – najlepiej znana wcześniej dziecku, nie „prosto ze sklepu”</a:t>
            </a:r>
          </a:p>
          <a:p>
            <a:pPr marL="0" lvl="0" indent="0">
              <a:buNone/>
            </a:pPr>
            <a:endParaRPr lang="pl-PL" sz="2000" b="1" dirty="0"/>
          </a:p>
          <a:p>
            <a:pPr marL="0" lvl="0" indent="0">
              <a:buNone/>
            </a:pPr>
            <a:r>
              <a:rPr lang="pl-PL" sz="2000" b="1" dirty="0"/>
              <a:t>Chusteczki higieniczne – 100 szt. (opakowanie 1 x w miesiącu)</a:t>
            </a:r>
          </a:p>
          <a:p>
            <a:pPr marL="0" lvl="0" indent="0">
              <a:buNone/>
            </a:pPr>
            <a:r>
              <a:rPr lang="pl-PL" sz="2000" b="1" dirty="0"/>
              <a:t>Chusteczki pielęgnacyjne (nawilżane) – 1 x w miesiącu)</a:t>
            </a:r>
          </a:p>
          <a:p>
            <a:pPr marL="0" lvl="0" indent="0">
              <a:buNone/>
            </a:pPr>
            <a:r>
              <a:rPr lang="pl-PL" sz="2000" b="1" dirty="0"/>
              <a:t>Ręczniki papierowe- (rolka 1 x w miesiącu)</a:t>
            </a:r>
          </a:p>
          <a:p>
            <a:pPr lvl="0"/>
            <a:endParaRPr lang="pl-PL" altLang="pl-PL" sz="1800" b="1" dirty="0"/>
          </a:p>
          <a:p>
            <a:pPr algn="r"/>
            <a:r>
              <a:rPr lang="pl-PL" sz="1800" dirty="0">
                <a:solidFill>
                  <a:srgbClr val="FF0000"/>
                </a:solidFill>
              </a:rPr>
              <a:t> </a:t>
            </a:r>
            <a:endParaRPr lang="pl-PL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85723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KONTAKT DO  PRZEDSZKOLA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85720" y="1643050"/>
            <a:ext cx="8358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Tel. 42 672 33 00</a:t>
            </a:r>
          </a:p>
          <a:p>
            <a:pPr algn="ctr"/>
            <a:endParaRPr lang="pl-PL" sz="4000" b="1" dirty="0"/>
          </a:p>
          <a:p>
            <a:pPr algn="ctr"/>
            <a:r>
              <a:rPr lang="pl-PL" sz="4000" b="1" dirty="0"/>
              <a:t>e–mail : </a:t>
            </a:r>
            <a:r>
              <a:rPr lang="pl-PL" sz="4000" b="1" dirty="0">
                <a:hlinkClick r:id="rId3"/>
              </a:rPr>
              <a:t>kontakt@pm227.</a:t>
            </a:r>
            <a:r>
              <a:rPr lang="pl-PL" sz="4000" b="1" dirty="0">
                <a:hlinkClick r:id="rId4"/>
              </a:rPr>
              <a:t>elodz.edu.pl</a:t>
            </a:r>
            <a:endParaRPr lang="pl-PL" sz="4000" b="1" dirty="0"/>
          </a:p>
          <a:p>
            <a:pPr algn="ctr"/>
            <a:endParaRPr lang="pl-PL" sz="4800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870700" cy="1600200"/>
          </a:xfrm>
        </p:spPr>
        <p:txBody>
          <a:bodyPr/>
          <a:lstStyle/>
          <a:p>
            <a:r>
              <a:rPr lang="pl-PL" dirty="0"/>
              <a:t>NASZE MOTTO: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2500306"/>
            <a:ext cx="7696200" cy="3657600"/>
          </a:xfrm>
        </p:spPr>
        <p:txBody>
          <a:bodyPr/>
          <a:lstStyle/>
          <a:p>
            <a:r>
              <a:rPr lang="pl-PL" sz="2400" b="1" dirty="0"/>
              <a:t>Wszystkiego, co naprawdę trzeba wiedzieć o tym, jak żyć, co robić i jak postępować, nauczyłem się w przedszkolu. Mądrość nie znajdowała się na szczycie wiedzy zdobytej w szkole średniej, ale w przedszkolnej piaskownicy. Tam się nauczyłem, że trzeba:</a:t>
            </a:r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/>
          </a:p>
          <a:p>
            <a:endParaRPr lang="pl-PL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142"/>
            <a:ext cx="8604448" cy="6500858"/>
          </a:xfrm>
        </p:spPr>
        <p:txBody>
          <a:bodyPr/>
          <a:lstStyle/>
          <a:p>
            <a:pPr algn="ctr">
              <a:buBlip>
                <a:blip r:embed="rId3"/>
              </a:buBlip>
            </a:pPr>
            <a:r>
              <a:rPr lang="pl-PL" sz="2200" b="1" dirty="0"/>
              <a:t>dzielić wszystko,</a:t>
            </a:r>
          </a:p>
          <a:p>
            <a:pPr algn="ctr">
              <a:buSzPct val="100000"/>
              <a:buBlip>
                <a:blip r:embed="rId3"/>
              </a:buBlip>
            </a:pPr>
            <a:r>
              <a:rPr lang="pl-PL" sz="2200" b="1" dirty="0"/>
              <a:t> postępować uczciwie,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nie bić innych,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odkładać na miejsce każdą znalezioną rzecz,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sprzątać po sobie,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nie brać nic, co do mnie nie należy,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powiedzieć „przepraszam”, jeśli się kogoś uraziło, myć ręce przed jedzeniem,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spuszczać wodę,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jeść maślane bułeczki i popijać  mlekiem,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prowadzić zrównoważone życie,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trochę się uczyć i trochę myśleć,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malować i rysować, i śpiewać, i tańczyć, i bawić się,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i codziennie trochę pracować,</a:t>
            </a:r>
          </a:p>
          <a:p>
            <a:pPr algn="ctr">
              <a:buBlip>
                <a:blip r:embed="rId3"/>
              </a:buBlip>
            </a:pPr>
            <a:r>
              <a:rPr lang="pl-PL" sz="2200" b="1" dirty="0"/>
              <a:t> a po południu się zdrzemnąć.”</a:t>
            </a:r>
          </a:p>
          <a:p>
            <a:pPr algn="ctr"/>
            <a:r>
              <a:rPr lang="pl-PL" sz="1100" i="1" dirty="0"/>
              <a:t>            Robert </a:t>
            </a:r>
            <a:r>
              <a:rPr lang="pl-PL" sz="1100" i="1" dirty="0" err="1"/>
              <a:t>Fulghum</a:t>
            </a:r>
            <a:r>
              <a:rPr lang="pl-PL" sz="1100" i="1" dirty="0"/>
              <a:t> „Wszystkiego, co naprawdę trzeba wiedzieć, nauczyłem się w przedszkolu” 		Instytut Prasy i Wydawnictw Novum, Warszawa 1991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870700" cy="915888"/>
          </a:xfrm>
        </p:spPr>
        <p:txBody>
          <a:bodyPr/>
          <a:lstStyle/>
          <a:p>
            <a:r>
              <a:rPr lang="pl-PL" b="1" dirty="0"/>
              <a:t>Adaptacja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00808"/>
            <a:ext cx="7626424" cy="3785592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Adaptacja to przystosowanie do nowego środowiska, do nowych sytuacji i warunków. Dla małego dziecka takim środowiskiem, otoczeniem społecznym jest przedszkole, gdzie zdobywa ono pierwsze doświadczenia społeczne. Bardzo ważne jest, by te doświadczenia przebiegały w atmosferze wzajemnego zrozumienia i poczucia bezpieczeństwa. </a:t>
            </a:r>
          </a:p>
          <a:p>
            <a:endParaRPr lang="pl-PL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870700" cy="771525"/>
          </a:xfrm>
        </p:spPr>
        <p:txBody>
          <a:bodyPr/>
          <a:lstStyle/>
          <a:p>
            <a:pPr eaLnBrk="1" hangingPunct="1"/>
            <a:r>
              <a:rPr lang="pl-PL" altLang="pl-PL"/>
              <a:t>Ważne……………</a:t>
            </a:r>
          </a:p>
        </p:txBody>
      </p:sp>
      <p:pic>
        <p:nvPicPr>
          <p:cNvPr id="4" name="Symbol zastępczy zawartości 3" descr="mas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25538"/>
            <a:ext cx="7883525" cy="4295775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714412" y="1571612"/>
            <a:ext cx="10287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RADY DLA </a:t>
            </a:r>
            <a:r>
              <a:rPr lang="pl-PL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RODZICÓW</a:t>
            </a:r>
            <a:endParaRPr lang="pl-PL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85776"/>
            <a:ext cx="8358214" cy="1600200"/>
          </a:xfrm>
        </p:spPr>
        <p:txBody>
          <a:bodyPr/>
          <a:lstStyle/>
          <a:p>
            <a:r>
              <a:rPr lang="pl-PL" b="1" dirty="0">
                <a:solidFill>
                  <a:srgbClr val="209035"/>
                </a:solidFill>
              </a:rPr>
              <a:t>JAK</a:t>
            </a:r>
            <a:r>
              <a:rPr lang="pl-PL" b="1" dirty="0">
                <a:solidFill>
                  <a:srgbClr val="00A44A"/>
                </a:solidFill>
              </a:rPr>
              <a:t> NALEŻY POSTĘPOWAĆ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4" y="1428736"/>
            <a:ext cx="8358214" cy="4243406"/>
          </a:xfrm>
        </p:spPr>
        <p:txBody>
          <a:bodyPr/>
          <a:lstStyle/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♣ Wyjdźcie z domu wcześnie, by po drodze do przedszkola mieć czas na rozmowę i nie poganiać w zdenerwowaniu malucha.</a:t>
            </a:r>
          </a:p>
          <a:p>
            <a:pPr>
              <a:buNone/>
            </a:pPr>
            <a:r>
              <a:rPr lang="pl-PL" sz="2400" b="1" dirty="0"/>
              <a:t>♣ Zdecydowanie i spokojnie żegnajcie się z pociechą, jednak nie za długo, by nie przedłużać trudnego rozstania.</a:t>
            </a:r>
          </a:p>
          <a:p>
            <a:pPr>
              <a:buNone/>
            </a:pPr>
            <a:r>
              <a:rPr lang="pl-PL" sz="2400" b="1" dirty="0"/>
              <a:t>♣ Płaczącemu brzdącowi powiedzieć, że teraz pocieszy go pani, ponieważ Wy musicie spieszyć się do pracy, by równie szybko wrócić po niego 		przed końcem przedszkolnych zajęć. </a:t>
            </a:r>
            <a:br>
              <a:rPr lang="pl-PL" sz="2400" b="1" dirty="0"/>
            </a:br>
            <a:endParaRPr lang="pl-PL" sz="24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428604"/>
            <a:ext cx="7696200" cy="5929354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♣ Wspominajcie, że czekają na niego inne dzieci, które chcą się z nim bawić i nowe zabawki.</a:t>
            </a:r>
          </a:p>
          <a:p>
            <a:pPr marL="0" indent="0">
              <a:buNone/>
            </a:pPr>
            <a:endParaRPr lang="pl-PL" sz="2400" b="1" dirty="0"/>
          </a:p>
          <a:p>
            <a:pPr>
              <a:buNone/>
            </a:pPr>
            <a:r>
              <a:rPr lang="pl-PL" sz="2400" b="1" dirty="0"/>
              <a:t>♣ Pamiętajcie, że wszystkie dzieci, gdy tylko znajdą się w sali, włączają się w zajęcia : wspólne zabawy, posiłki, rysowanie, śpiewanie, spacery – dlatego nie pamiętają nawet przez minutę o smutku.</a:t>
            </a:r>
          </a:p>
          <a:p>
            <a:pPr>
              <a:buNone/>
            </a:pPr>
            <a:endParaRPr lang="pl-PL" sz="2400" b="1" dirty="0"/>
          </a:p>
          <a:p>
            <a:pPr>
              <a:buNone/>
            </a:pPr>
            <a:r>
              <a:rPr lang="pl-PL" sz="2400" b="1" dirty="0"/>
              <a:t>♣ Jeśli minęło już sporo czasu, a sytuacja się nie zmienia, dobrze, by któreś z Was wzięło kilka dni urlopu – dziecko łatwiej zaakceptuje nową sytuację, jeśli stopniowo będziecie 	przedłużać jego pobyt w przedszkolu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JAK NIE NALEŻY POSTĘPOWAĆ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l-PL" sz="2400" dirty="0"/>
              <a:t> </a:t>
            </a:r>
            <a:r>
              <a:rPr lang="pl-PL" sz="2400" b="1" dirty="0"/>
              <a:t>Nie spieszyć się rano przed wyjściem do przedszkola (dziecko będzie spokojniejsze, a następnego dnia nie będzie miało przykrych wspomnień).</a:t>
            </a:r>
          </a:p>
          <a:p>
            <a:pPr>
              <a:buBlip>
                <a:blip r:embed="rId2"/>
              </a:buBlip>
            </a:pPr>
            <a:r>
              <a:rPr lang="pl-PL" sz="2400" b="1" dirty="0"/>
              <a:t> Nie straszyć malucha przedszkolem i panią. </a:t>
            </a:r>
          </a:p>
          <a:p>
            <a:pPr>
              <a:buBlip>
                <a:blip r:embed="rId2"/>
              </a:buBlip>
            </a:pPr>
            <a:r>
              <a:rPr lang="pl-PL" sz="2400" b="1" dirty="0"/>
              <a:t>Nie łamać danego słowa - odbierać pociechę wtedy, kiedy obiecaliśmy przyjść ( np. zaraz po obiedzie).</a:t>
            </a:r>
            <a:br>
              <a:rPr lang="pl-PL" sz="2400" dirty="0"/>
            </a:br>
            <a:endParaRPr lang="pl-PL" sz="2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Kredki">
  <a:themeElements>
    <a:clrScheme name="Kredki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Kredki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edki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ki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ki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ki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dki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985</Words>
  <Application>Microsoft Office PowerPoint</Application>
  <PresentationFormat>Pokaz na ekranie (4:3)</PresentationFormat>
  <Paragraphs>102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Calibri</vt:lpstr>
      <vt:lpstr>Comic Sans MS</vt:lpstr>
      <vt:lpstr>Kredki</vt:lpstr>
      <vt:lpstr>Jak ułatwić dziecku start w przedszkolu </vt:lpstr>
      <vt:lpstr>NASZE MOTTO:</vt:lpstr>
      <vt:lpstr>Prezentacja programu PowerPoint</vt:lpstr>
      <vt:lpstr>Adaptacja </vt:lpstr>
      <vt:lpstr>Ważne……………</vt:lpstr>
      <vt:lpstr>Prezentacja programu PowerPoint</vt:lpstr>
      <vt:lpstr>JAK NALEŻY POSTĘPOWAĆ</vt:lpstr>
      <vt:lpstr>Prezentacja programu PowerPoint</vt:lpstr>
      <vt:lpstr>JAK NIE NALEŻY POSTĘPOWAĆ:</vt:lpstr>
      <vt:lpstr>Prezentacja programu PowerPoint</vt:lpstr>
      <vt:lpstr>GDY RODZIC NIEPOKOI SIĘ O...</vt:lpstr>
      <vt:lpstr>Prezentacja programu PowerPoint</vt:lpstr>
      <vt:lpstr>Prezentacja programu PowerPoint</vt:lpstr>
      <vt:lpstr>Prezentacja programu PowerPoint</vt:lpstr>
      <vt:lpstr>   Ramowy rozkład dnia w Przedszkolu </vt:lpstr>
      <vt:lpstr>Prezentacja programu PowerPoint</vt:lpstr>
      <vt:lpstr>Rzeczy niezbędne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ułatwić dziecku start w przedszkolu</dc:title>
  <dc:creator>Anna Zabielska</dc:creator>
  <cp:lastModifiedBy>Magdalena Szychowska</cp:lastModifiedBy>
  <cp:revision>124</cp:revision>
  <dcterms:created xsi:type="dcterms:W3CDTF">2009-06-07T21:18:16Z</dcterms:created>
  <dcterms:modified xsi:type="dcterms:W3CDTF">2024-09-03T14:32:10Z</dcterms:modified>
</cp:coreProperties>
</file>